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7" r:id="rId3"/>
    <p:sldId id="293" r:id="rId4"/>
    <p:sldId id="275" r:id="rId5"/>
    <p:sldId id="269" r:id="rId6"/>
    <p:sldId id="276" r:id="rId7"/>
    <p:sldId id="277" r:id="rId8"/>
    <p:sldId id="278" r:id="rId9"/>
    <p:sldId id="29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6" r:id="rId20"/>
    <p:sldId id="288" r:id="rId21"/>
    <p:sldId id="289" r:id="rId22"/>
    <p:sldId id="290" r:id="rId23"/>
    <p:sldId id="291" r:id="rId24"/>
    <p:sldId id="292" r:id="rId25"/>
    <p:sldId id="294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</p14:sldIdLst>
        </p14:section>
        <p14:section name="Formulário" id="{7F1FA4B1-133E-4146-B954-D1A09392D35B}">
          <p14:sldIdLst>
            <p14:sldId id="293"/>
            <p14:sldId id="275"/>
          </p14:sldIdLst>
        </p14:section>
        <p14:section name="Formulário - Definição" id="{F6C79D1E-8F77-4B1E-8D6B-C8715446DA6E}">
          <p14:sldIdLst>
            <p14:sldId id="269"/>
            <p14:sldId id="276"/>
          </p14:sldIdLst>
        </p14:section>
        <p14:section name="Formulário - Template Driven" id="{6C0FD969-E3E5-4190-ABBD-5A99B1042549}">
          <p14:sldIdLst>
            <p14:sldId id="277"/>
            <p14:sldId id="278"/>
            <p14:sldId id="295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Formulário - Data Driven(Reativo)" id="{AD5688E0-623B-4BB0-B1AA-6014836979FE}">
          <p14:sldIdLst>
            <p14:sldId id="286"/>
            <p14:sldId id="287"/>
            <p14:sldId id="296"/>
            <p14:sldId id="288"/>
            <p14:sldId id="289"/>
            <p14:sldId id="290"/>
            <p14:sldId id="291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26" Type="http://schemas.openxmlformats.org/officeDocument/2006/relationships/slideLayout" Target="../slideLayouts/slideLayout138.xml"/><Relationship Id="rId134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16" Type="http://schemas.openxmlformats.org/officeDocument/2006/relationships/slideLayout" Target="../slideLayouts/slideLayout128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5A4841A-5FDE-4BFA-884B-97C8161E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08" y="1663978"/>
            <a:ext cx="6858000" cy="32385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497117A-D0DE-4993-9F83-30E3333B306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26B5B7-0D98-48A0-B43E-091BCCEF7C2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CB69B-CDAF-4F27-831A-BE1334EA6A51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voltar ao HTML e colocar as diretivas de controle de formulário do Angular.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F1599-2506-45C3-ADC9-AAB6F1E85652}"/>
              </a:ext>
            </a:extLst>
          </p:cNvPr>
          <p:cNvSpPr txBox="1"/>
          <p:nvPr/>
        </p:nvSpPr>
        <p:spPr>
          <a:xfrm>
            <a:off x="12000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 local #f e ligar a diretiva </a:t>
            </a:r>
            <a:r>
              <a:rPr lang="pt-BR" b="1" dirty="0">
                <a:solidFill>
                  <a:schemeClr val="bg1"/>
                </a:solidFill>
              </a:rPr>
              <a:t>ngForm</a:t>
            </a:r>
            <a:r>
              <a:rPr lang="pt-BR" dirty="0">
                <a:solidFill>
                  <a:schemeClr val="bg1"/>
                </a:solidFill>
              </a:rPr>
              <a:t>, assim o Angular vai gerenciar o formulário.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365D-029C-42DD-B41C-1713DF8B687E}"/>
              </a:ext>
            </a:extLst>
          </p:cNvPr>
          <p:cNvSpPr txBox="1"/>
          <p:nvPr/>
        </p:nvSpPr>
        <p:spPr>
          <a:xfrm>
            <a:off x="974949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ngSubmit</a:t>
            </a:r>
            <a:r>
              <a:rPr lang="pt-BR" dirty="0">
                <a:solidFill>
                  <a:schemeClr val="bg1"/>
                </a:solidFill>
              </a:rPr>
              <a:t> para escutar o evento de submit, chamando uma função do componente.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EBBEA-5CD3-497C-BB85-15D05FCCBB77}"/>
              </a:ext>
            </a:extLst>
          </p:cNvPr>
          <p:cNvSpPr txBox="1"/>
          <p:nvPr/>
        </p:nvSpPr>
        <p:spPr>
          <a:xfrm>
            <a:off x="1308295" y="5092537"/>
            <a:ext cx="958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para associar cada input com o campo definido no componente. (também é necessário o name no input)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27438E-08DE-4A8D-9013-54E0282AD888}"/>
              </a:ext>
            </a:extLst>
          </p:cNvPr>
          <p:cNvCxnSpPr>
            <a:cxnSpLocks/>
          </p:cNvCxnSpPr>
          <p:nvPr/>
        </p:nvCxnSpPr>
        <p:spPr>
          <a:xfrm>
            <a:off x="2578487" y="2053883"/>
            <a:ext cx="70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00505-2543-4FE7-B6BB-A2E88D13051F}"/>
              </a:ext>
            </a:extLst>
          </p:cNvPr>
          <p:cNvCxnSpPr>
            <a:cxnSpLocks/>
          </p:cNvCxnSpPr>
          <p:nvPr/>
        </p:nvCxnSpPr>
        <p:spPr>
          <a:xfrm flipH="1">
            <a:off x="5406887" y="2054729"/>
            <a:ext cx="4370740" cy="5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6DD6F-3AD8-49D1-84D8-A78618554E5E}"/>
              </a:ext>
            </a:extLst>
          </p:cNvPr>
          <p:cNvCxnSpPr>
            <a:cxnSpLocks/>
          </p:cNvCxnSpPr>
          <p:nvPr/>
        </p:nvCxnSpPr>
        <p:spPr>
          <a:xfrm flipV="1">
            <a:off x="1510748" y="3048000"/>
            <a:ext cx="3366052" cy="211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ED1FE3-51E7-4C08-922A-0649068027D1}"/>
              </a:ext>
            </a:extLst>
          </p:cNvPr>
          <p:cNvCxnSpPr>
            <a:cxnSpLocks/>
          </p:cNvCxnSpPr>
          <p:nvPr/>
        </p:nvCxnSpPr>
        <p:spPr>
          <a:xfrm flipV="1">
            <a:off x="1510748" y="3957346"/>
            <a:ext cx="3564835" cy="120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821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544D030-08BB-48BB-901B-9AE61569CC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133ED-08CC-4DC8-878C-DEA7A1CE30D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0899-3B83-4AF1-B0C1-783FDD280B5D}"/>
              </a:ext>
            </a:extLst>
          </p:cNvPr>
          <p:cNvSpPr/>
          <p:nvPr/>
        </p:nvSpPr>
        <p:spPr>
          <a:xfrm>
            <a:off x="962798" y="806826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 </a:t>
            </a:r>
            <a:r>
              <a:rPr lang="pt-BR" sz="2000" b="1" dirty="0">
                <a:solidFill>
                  <a:schemeClr val="bg1"/>
                </a:solidFill>
              </a:rPr>
              <a:t>form-template-driven.component.ts</a:t>
            </a:r>
            <a:r>
              <a:rPr lang="pt-BR" sz="2000" dirty="0">
                <a:solidFill>
                  <a:schemeClr val="bg1"/>
                </a:solidFill>
              </a:rPr>
              <a:t> incluir os objetos referenciados pelo HMTL.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objeto Usuario com Nome e Email.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função onSubmit.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8645C-4123-4EB4-8D3C-7AC972FD5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41" y="2730500"/>
            <a:ext cx="52387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45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D0E12E-B215-47A3-A88E-89F5CB8CC2C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8677C3-40B8-4850-9D73-7FD1CB29F8AA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B7BBA-FEB3-449B-BF90-BFFCBC79D194}"/>
              </a:ext>
            </a:extLst>
          </p:cNvPr>
          <p:cNvSpPr/>
          <p:nvPr/>
        </p:nvSpPr>
        <p:spPr>
          <a:xfrm>
            <a:off x="962798" y="860274"/>
            <a:ext cx="1109321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Validação de campos do Formulário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consultarmos a documentação do angular (http://angular.io)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acessarmos a opção DOCS, API e informar os filtros Directive e  validator, temos as diretivas de validações do angular para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06CD-4F74-4DB2-B0E5-EFB33031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21" y="2774130"/>
            <a:ext cx="10082286" cy="35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67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36E04-2559-48ED-8275-042D2586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71" y="1864345"/>
            <a:ext cx="6972300" cy="32289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4890D79-56EA-413D-A7D4-EB7D6C0E513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1D5143-4282-4EFD-8824-7B6BA5B9AFF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1412-1720-401A-B2FF-177B9BB8C468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implementar no HTML as validações de formulário.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99F3BA-4430-445C-BC70-4C63C034B74F}"/>
              </a:ext>
            </a:extLst>
          </p:cNvPr>
          <p:cNvSpPr/>
          <p:nvPr/>
        </p:nvSpPr>
        <p:spPr>
          <a:xfrm>
            <a:off x="888459" y="292723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Nome obrigatório (required).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A79E7-76AA-424F-8F8F-96A78ECA6A5B}"/>
              </a:ext>
            </a:extLst>
          </p:cNvPr>
          <p:cNvSpPr/>
          <p:nvPr/>
        </p:nvSpPr>
        <p:spPr>
          <a:xfrm>
            <a:off x="888459" y="3760973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E-mail obrigatório e válido.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3468BE-C73D-4401-95FF-622D4AF5937F}"/>
              </a:ext>
            </a:extLst>
          </p:cNvPr>
          <p:cNvSpPr/>
          <p:nvPr/>
        </p:nvSpPr>
        <p:spPr>
          <a:xfrm rot="10800000" flipH="1">
            <a:off x="4442962" y="3041855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303D48-D84C-4C0F-9313-4B874DD1062F}"/>
              </a:ext>
            </a:extLst>
          </p:cNvPr>
          <p:cNvSpPr/>
          <p:nvPr/>
        </p:nvSpPr>
        <p:spPr>
          <a:xfrm rot="10800000" flipH="1">
            <a:off x="4442962" y="3947782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66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06A45-A4A9-4EF5-825A-016E7270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16" y="1335260"/>
            <a:ext cx="6934200" cy="50577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6BB0E71-8C0B-4C17-9B15-31C4DDCF0C5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D988AF7-5CFF-4D0C-AF01-D1F0590C0348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65D33-E351-4006-9120-A4F4963E0ACC}"/>
              </a:ext>
            </a:extLst>
          </p:cNvPr>
          <p:cNvSpPr/>
          <p:nvPr/>
        </p:nvSpPr>
        <p:spPr>
          <a:xfrm>
            <a:off x="962798" y="748363"/>
            <a:ext cx="100065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Vamos exibir mensagem dos campos que estão inválidos.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3B33B-E468-4737-B561-5218AE4B18B9}"/>
              </a:ext>
            </a:extLst>
          </p:cNvPr>
          <p:cNvSpPr txBox="1"/>
          <p:nvPr/>
        </p:nvSpPr>
        <p:spPr>
          <a:xfrm>
            <a:off x="0" y="1429428"/>
            <a:ext cx="50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em cada input com o </a:t>
            </a: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(#nome=ngModel, #email=ngModel)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DA00C-F3D7-41AA-AD12-7DB5AA40375D}"/>
              </a:ext>
            </a:extLst>
          </p:cNvPr>
          <p:cNvSpPr txBox="1"/>
          <p:nvPr/>
        </p:nvSpPr>
        <p:spPr>
          <a:xfrm>
            <a:off x="0" y="2756824"/>
            <a:ext cx="4738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div para exibir a obrigatoriedade do campo;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Utilizando o </a:t>
            </a:r>
            <a:r>
              <a:rPr lang="pt-BR" b="1" dirty="0">
                <a:solidFill>
                  <a:schemeClr val="bg1"/>
                </a:solidFill>
              </a:rPr>
              <a:t>ngIF </a:t>
            </a:r>
            <a:r>
              <a:rPr lang="pt-BR" dirty="0">
                <a:solidFill>
                  <a:schemeClr val="bg1"/>
                </a:solidFill>
              </a:rPr>
              <a:t>para exibir somente se o campo não é valido (valid) e já teve foco (touched);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Aplicando a classe alert do Bootstrap para exibir mensagem em vermelho.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344D3B-42B8-4501-8F17-F03A0E356849}"/>
              </a:ext>
            </a:extLst>
          </p:cNvPr>
          <p:cNvCxnSpPr>
            <a:cxnSpLocks/>
          </p:cNvCxnSpPr>
          <p:nvPr/>
        </p:nvCxnSpPr>
        <p:spPr>
          <a:xfrm>
            <a:off x="4178105" y="1927274"/>
            <a:ext cx="1666104" cy="91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F3862-5F83-42BD-9A46-19511AC3E537}"/>
              </a:ext>
            </a:extLst>
          </p:cNvPr>
          <p:cNvCxnSpPr>
            <a:cxnSpLocks/>
          </p:cNvCxnSpPr>
          <p:nvPr/>
        </p:nvCxnSpPr>
        <p:spPr>
          <a:xfrm>
            <a:off x="4628271" y="2940148"/>
            <a:ext cx="1114445" cy="26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B4B2D-8A07-4EE7-96EC-6DDE247B31D1}"/>
              </a:ext>
            </a:extLst>
          </p:cNvPr>
          <p:cNvCxnSpPr>
            <a:cxnSpLocks/>
          </p:cNvCxnSpPr>
          <p:nvPr/>
        </p:nvCxnSpPr>
        <p:spPr>
          <a:xfrm>
            <a:off x="4614203" y="2940148"/>
            <a:ext cx="1128513" cy="200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339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DBC9EB0-95BF-4ACB-A041-761C02D8FF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0039BE-DB99-4655-85C0-5AB25F82D6C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1589E-A87C-471B-81B7-DD1BA67176E7}"/>
              </a:ext>
            </a:extLst>
          </p:cNvPr>
          <p:cNvSpPr/>
          <p:nvPr/>
        </p:nvSpPr>
        <p:spPr>
          <a:xfrm>
            <a:off x="962798" y="814058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183BF-33A0-4E69-9323-71F71E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584450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1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5262AAC-B956-487F-ADC5-8C477FEB98F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14507-B279-436D-A561-F89C0B49FA78}"/>
              </a:ext>
            </a:extLst>
          </p:cNvPr>
          <p:cNvSpPr txBox="1">
            <a:spLocks/>
          </p:cNvSpPr>
          <p:nvPr/>
        </p:nvSpPr>
        <p:spPr>
          <a:xfrm>
            <a:off x="0" y="345149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Definição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27B45-CF51-45BE-92C8-2BF0EAC9617F}"/>
              </a:ext>
            </a:extLst>
          </p:cNvPr>
          <p:cNvSpPr/>
          <p:nvPr/>
        </p:nvSpPr>
        <p:spPr>
          <a:xfrm>
            <a:off x="802707" y="5486821"/>
            <a:ext cx="50083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 é feita chamando uma função no typescript do componente.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2952A-CBFC-447C-A57D-9D3B2401DECD}"/>
              </a:ext>
            </a:extLst>
          </p:cNvPr>
          <p:cNvSpPr/>
          <p:nvPr/>
        </p:nvSpPr>
        <p:spPr>
          <a:xfrm>
            <a:off x="888459" y="431881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componente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90834-3212-415C-B951-86B4D6E52F5F}"/>
              </a:ext>
            </a:extLst>
          </p:cNvPr>
          <p:cNvSpPr/>
          <p:nvPr/>
        </p:nvSpPr>
        <p:spPr>
          <a:xfrm>
            <a:off x="983161" y="163939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componente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36927-BCA7-4EB1-AEAA-28EA2030B40E}"/>
              </a:ext>
            </a:extLst>
          </p:cNvPr>
          <p:cNvSpPr/>
          <p:nvPr/>
        </p:nvSpPr>
        <p:spPr>
          <a:xfrm>
            <a:off x="6222860" y="1639394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não é obrigatório submeter com ngSubmit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47913-9666-4A33-86B9-A80C3629E7AA}"/>
              </a:ext>
            </a:extLst>
          </p:cNvPr>
          <p:cNvSpPr/>
          <p:nvPr/>
        </p:nvSpPr>
        <p:spPr>
          <a:xfrm>
            <a:off x="6222860" y="2742568"/>
            <a:ext cx="487654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Pode ser um evento no clique de um botão no formulário para submeter.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61984-B8EF-4DE4-B4E3-879E5D5640DE}"/>
              </a:ext>
            </a:extLst>
          </p:cNvPr>
          <p:cNvSpPr/>
          <p:nvPr/>
        </p:nvSpPr>
        <p:spPr>
          <a:xfrm>
            <a:off x="888459" y="2742568"/>
            <a:ext cx="44853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Fica apenas a estrutura básica no HTML. Exemplo: campos de input, select e etc.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B05F8-6E0B-4820-BB6D-616836E4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86493D-6422-4A95-9B5B-11677E22FD6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5558143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criando o componente para o formulario Data Driven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</a:t>
            </a:r>
            <a:r>
              <a:rPr lang="pt-BR" sz="2000" b="1" dirty="0">
                <a:solidFill>
                  <a:schemeClr val="bg1"/>
                </a:solidFill>
              </a:rPr>
              <a:t>ng g c form-data-driven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alterar o HTML do componente </a:t>
            </a:r>
            <a:r>
              <a:rPr lang="pt-BR" sz="2000" b="1" dirty="0">
                <a:solidFill>
                  <a:schemeClr val="bg1"/>
                </a:solidFill>
              </a:rPr>
              <a:t>app.component.html </a:t>
            </a:r>
            <a:r>
              <a:rPr lang="pt-BR" sz="2000" dirty="0">
                <a:solidFill>
                  <a:schemeClr val="bg1"/>
                </a:solidFill>
              </a:rPr>
              <a:t>colocando o seletor do novo componente criado. E também comentado o seletor do componente do template driven.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4EA01-A32F-4732-B99A-F570E2BA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45" y="4059075"/>
            <a:ext cx="6655677" cy="10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78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754704-3315-41D9-AD61-BCA205303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16" y="2888483"/>
            <a:ext cx="5629275" cy="38481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reativo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</a:t>
            </a:r>
            <a:r>
              <a:rPr lang="pt-BR" sz="2000" b="1" dirty="0">
                <a:solidFill>
                  <a:schemeClr val="bg1"/>
                </a:solidFill>
              </a:rPr>
              <a:t>ReactiveFormsModule</a:t>
            </a:r>
            <a:r>
              <a:rPr lang="pt-BR" sz="2000" dirty="0">
                <a:solidFill>
                  <a:schemeClr val="bg1"/>
                </a:solidFill>
              </a:rPr>
              <a:t>,  que contém as diretivas de tratamento desse tipo de 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354C6E2-4757-4615-8A12-6EEBB6AD3836}"/>
              </a:ext>
            </a:extLst>
          </p:cNvPr>
          <p:cNvSpPr/>
          <p:nvPr/>
        </p:nvSpPr>
        <p:spPr>
          <a:xfrm>
            <a:off x="2733999" y="3537679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02D21CE-1FDE-466E-8C1F-2DE61622541E}"/>
              </a:ext>
            </a:extLst>
          </p:cNvPr>
          <p:cNvSpPr/>
          <p:nvPr/>
        </p:nvSpPr>
        <p:spPr>
          <a:xfrm>
            <a:off x="2656213" y="5531730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517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58462-CC72-40B8-A32D-C17E4EA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2" y="1582555"/>
            <a:ext cx="4886325" cy="48768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464DDB-BF57-498A-A6FD-39086338F30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46727F7-EEC9-470F-BF26-CECDF6FCD13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C8BD3-B25F-46EE-B87F-6C6C03A76F30}"/>
              </a:ext>
            </a:extLst>
          </p:cNvPr>
          <p:cNvSpPr/>
          <p:nvPr/>
        </p:nvSpPr>
        <p:spPr>
          <a:xfrm>
            <a:off x="888459" y="109073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no componente </a:t>
            </a:r>
            <a:r>
              <a:rPr lang="pt-BR" sz="2000" b="1" dirty="0">
                <a:solidFill>
                  <a:schemeClr val="bg1"/>
                </a:solidFill>
              </a:rPr>
              <a:t>form-data-driven.component.ts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309AF-09F0-4901-8DCB-5EC657D4AA14}"/>
              </a:ext>
            </a:extLst>
          </p:cNvPr>
          <p:cNvSpPr/>
          <p:nvPr/>
        </p:nvSpPr>
        <p:spPr>
          <a:xfrm>
            <a:off x="1092408" y="1877390"/>
            <a:ext cx="4353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</a:t>
            </a:r>
            <a:r>
              <a:rPr lang="pt-BR" b="1" dirty="0">
                <a:solidFill>
                  <a:schemeClr val="bg1"/>
                </a:solidFill>
              </a:rPr>
              <a:t>Formulário</a:t>
            </a:r>
            <a:r>
              <a:rPr lang="pt-BR" dirty="0">
                <a:solidFill>
                  <a:schemeClr val="bg1"/>
                </a:solidFill>
              </a:rPr>
              <a:t> do tipo </a:t>
            </a:r>
            <a:r>
              <a:rPr lang="pt-BR" b="1" dirty="0">
                <a:solidFill>
                  <a:schemeClr val="bg1"/>
                </a:solidFill>
              </a:rPr>
              <a:t>FormGroup</a:t>
            </a:r>
            <a:r>
              <a:rPr lang="pt-BR" dirty="0">
                <a:solidFill>
                  <a:schemeClr val="bg1"/>
                </a:solidFill>
              </a:rPr>
              <a:t> (essa variável vai representar nosso formulário);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Excluir a variável usuario;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B8A36-9DD6-41BC-85A3-32616BB12225}"/>
              </a:ext>
            </a:extLst>
          </p:cNvPr>
          <p:cNvSpPr/>
          <p:nvPr/>
        </p:nvSpPr>
        <p:spPr>
          <a:xfrm>
            <a:off x="1120753" y="333403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constructor injetar a variável do tipo </a:t>
            </a:r>
            <a:r>
              <a:rPr lang="pt-BR" b="1" dirty="0">
                <a:solidFill>
                  <a:schemeClr val="bg1"/>
                </a:solidFill>
              </a:rPr>
              <a:t>FormBuilder;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3F949-4AA8-4386-B8AA-C50D791D5D98}"/>
              </a:ext>
            </a:extLst>
          </p:cNvPr>
          <p:cNvSpPr/>
          <p:nvPr/>
        </p:nvSpPr>
        <p:spPr>
          <a:xfrm>
            <a:off x="1120754" y="5129813"/>
            <a:ext cx="4353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ngOnInit</a:t>
            </a:r>
            <a:r>
              <a:rPr lang="pt-BR" dirty="0">
                <a:solidFill>
                  <a:schemeClr val="bg1"/>
                </a:solidFill>
              </a:rPr>
              <a:t> para criar os campos associados ao formulário (usando a variável formulário).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BCF7B-5227-4A1F-AA8A-94E6941791F6}"/>
              </a:ext>
            </a:extLst>
          </p:cNvPr>
          <p:cNvCxnSpPr>
            <a:cxnSpLocks/>
          </p:cNvCxnSpPr>
          <p:nvPr/>
        </p:nvCxnSpPr>
        <p:spPr>
          <a:xfrm>
            <a:off x="4037428" y="2893490"/>
            <a:ext cx="3151163" cy="86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ED770-460B-4692-8930-B0EB23672AC4}"/>
              </a:ext>
            </a:extLst>
          </p:cNvPr>
          <p:cNvCxnSpPr>
            <a:cxnSpLocks/>
          </p:cNvCxnSpPr>
          <p:nvPr/>
        </p:nvCxnSpPr>
        <p:spPr>
          <a:xfrm>
            <a:off x="3456428" y="3797324"/>
            <a:ext cx="3732163" cy="35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E11ABC-C8AB-4C39-A9DC-FC27F6A4F72C}"/>
              </a:ext>
            </a:extLst>
          </p:cNvPr>
          <p:cNvCxnSpPr>
            <a:cxnSpLocks/>
          </p:cNvCxnSpPr>
          <p:nvPr/>
        </p:nvCxnSpPr>
        <p:spPr>
          <a:xfrm flipV="1">
            <a:off x="2982062" y="5064805"/>
            <a:ext cx="4206529" cy="1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999A-EA69-498C-9D21-A4B50AA51416}"/>
              </a:ext>
            </a:extLst>
          </p:cNvPr>
          <p:cNvSpPr/>
          <p:nvPr/>
        </p:nvSpPr>
        <p:spPr>
          <a:xfrm>
            <a:off x="1092408" y="423192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onSubmit</a:t>
            </a:r>
            <a:r>
              <a:rPr lang="pt-BR" dirty="0">
                <a:solidFill>
                  <a:schemeClr val="bg1"/>
                </a:solidFill>
              </a:rPr>
              <a:t> vamos retirar o parametro </a:t>
            </a:r>
            <a:r>
              <a:rPr lang="pt-BR" b="1" dirty="0">
                <a:solidFill>
                  <a:schemeClr val="bg1"/>
                </a:solidFill>
              </a:rPr>
              <a:t>Form;</a:t>
            </a:r>
            <a:r>
              <a:rPr lang="pt-BR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43235-3A79-4273-8638-F3B5B43FABCF}"/>
              </a:ext>
            </a:extLst>
          </p:cNvPr>
          <p:cNvCxnSpPr>
            <a:cxnSpLocks/>
          </p:cNvCxnSpPr>
          <p:nvPr/>
        </p:nvCxnSpPr>
        <p:spPr>
          <a:xfrm flipV="1">
            <a:off x="3425649" y="4519193"/>
            <a:ext cx="3762942" cy="18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315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DEF1B-289A-4733-9B55-BD99362E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55" y="1723200"/>
            <a:ext cx="6762750" cy="46863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44E4EE5-5CCE-4700-AF92-47FD25D51F0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233183-7175-4AF7-8293-EAA186562D22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DFB46-6206-4315-ADBB-AB9CBDCCD823}"/>
              </a:ext>
            </a:extLst>
          </p:cNvPr>
          <p:cNvSpPr/>
          <p:nvPr/>
        </p:nvSpPr>
        <p:spPr>
          <a:xfrm>
            <a:off x="278383" y="1037625"/>
            <a:ext cx="1120065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copiar o HTML que foi criado no Template Driven e realizar as alterações.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8F9FE-EB6E-4D6D-B57A-EED63E4CEA60}"/>
              </a:ext>
            </a:extLst>
          </p:cNvPr>
          <p:cNvSpPr/>
          <p:nvPr/>
        </p:nvSpPr>
        <p:spPr>
          <a:xfrm>
            <a:off x="132804" y="1439263"/>
            <a:ext cx="51707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Form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retirar a declaração da variável #f='ngForm’;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Colocar a diretiva </a:t>
            </a:r>
            <a:r>
              <a:rPr lang="pt-BR" b="1" dirty="0">
                <a:solidFill>
                  <a:schemeClr val="bg1"/>
                </a:solidFill>
              </a:rPr>
              <a:t>formGroup;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submit</a:t>
            </a:r>
            <a:r>
              <a:rPr lang="pt-BR" dirty="0">
                <a:solidFill>
                  <a:schemeClr val="bg1"/>
                </a:solidFill>
              </a:rPr>
              <a:t> retira o parametro f.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2E5F4-4904-4AFF-87EA-CA04ED0A7CAF}"/>
              </a:ext>
            </a:extLst>
          </p:cNvPr>
          <p:cNvSpPr/>
          <p:nvPr/>
        </p:nvSpPr>
        <p:spPr>
          <a:xfrm>
            <a:off x="132804" y="3260015"/>
            <a:ext cx="490101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remover validações(required), ngModel,  e a declaracao da variavel;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formControlName para associar o html ao campo no componente.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3362F-3739-431F-B964-41F0E5776DB2}"/>
              </a:ext>
            </a:extLst>
          </p:cNvPr>
          <p:cNvSpPr/>
          <p:nvPr/>
        </p:nvSpPr>
        <p:spPr>
          <a:xfrm>
            <a:off x="132805" y="5325682"/>
            <a:ext cx="3699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Deixar vazio o NgIf.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C2295-5C7F-4BC6-9E74-1CF8E975FB45}"/>
              </a:ext>
            </a:extLst>
          </p:cNvPr>
          <p:cNvCxnSpPr>
            <a:cxnSpLocks/>
          </p:cNvCxnSpPr>
          <p:nvPr/>
        </p:nvCxnSpPr>
        <p:spPr>
          <a:xfrm>
            <a:off x="888459" y="1736452"/>
            <a:ext cx="4724550" cy="39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77CFA9-1071-4E54-A10C-1AF1826F8E77}"/>
              </a:ext>
            </a:extLst>
          </p:cNvPr>
          <p:cNvCxnSpPr/>
          <p:nvPr/>
        </p:nvCxnSpPr>
        <p:spPr>
          <a:xfrm flipV="1">
            <a:off x="962798" y="2833519"/>
            <a:ext cx="4959700" cy="6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D3DCF-4235-429D-AC22-32009A9CE247}"/>
              </a:ext>
            </a:extLst>
          </p:cNvPr>
          <p:cNvCxnSpPr/>
          <p:nvPr/>
        </p:nvCxnSpPr>
        <p:spPr>
          <a:xfrm flipV="1">
            <a:off x="1392702" y="4999944"/>
            <a:ext cx="4389120" cy="64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16267-BE6B-44F7-AB5E-B17C74025B4F}"/>
              </a:ext>
            </a:extLst>
          </p:cNvPr>
          <p:cNvCxnSpPr>
            <a:cxnSpLocks/>
          </p:cNvCxnSpPr>
          <p:nvPr/>
        </p:nvCxnSpPr>
        <p:spPr>
          <a:xfrm flipV="1">
            <a:off x="4839286" y="3396228"/>
            <a:ext cx="942536" cy="17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83E8B4-12E7-4935-9DEF-9DA101EA7F2D}"/>
              </a:ext>
            </a:extLst>
          </p:cNvPr>
          <p:cNvCxnSpPr/>
          <p:nvPr/>
        </p:nvCxnSpPr>
        <p:spPr>
          <a:xfrm>
            <a:off x="962798" y="3525744"/>
            <a:ext cx="4959700" cy="9667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415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1BFDC-04D0-4575-AC11-ED8A0FE9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82" y="944559"/>
            <a:ext cx="6819900" cy="60579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6DEDB7B-FFAB-4BE3-9F7C-752B985409B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7B402B0-1E85-481E-AA82-FE0168552C80}"/>
              </a:ext>
            </a:extLst>
          </p:cNvPr>
          <p:cNvSpPr txBox="1">
            <a:spLocks/>
          </p:cNvSpPr>
          <p:nvPr/>
        </p:nvSpPr>
        <p:spPr>
          <a:xfrm>
            <a:off x="962798" y="50574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Data Driven (Reativo) - Validações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04B5A-F2FF-4B9E-94C0-D5400C2C012C}"/>
              </a:ext>
            </a:extLst>
          </p:cNvPr>
          <p:cNvSpPr/>
          <p:nvPr/>
        </p:nvSpPr>
        <p:spPr>
          <a:xfrm>
            <a:off x="342463" y="1104605"/>
            <a:ext cx="4616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pelo componente.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C5CFF5-BD89-4B76-AE7B-567784DC09DF}"/>
              </a:ext>
            </a:extLst>
          </p:cNvPr>
          <p:cNvSpPr/>
          <p:nvPr/>
        </p:nvSpPr>
        <p:spPr>
          <a:xfrm>
            <a:off x="359628" y="1996061"/>
            <a:ext cx="40998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validação é feita no </a:t>
            </a:r>
            <a:r>
              <a:rPr lang="pt-BR" b="1" dirty="0">
                <a:solidFill>
                  <a:schemeClr val="bg1"/>
                </a:solidFill>
              </a:rPr>
              <a:t>formBuilder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Colocando as validações Required e email.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56F656-524C-4CB8-BA52-299DF90EAE8C}"/>
              </a:ext>
            </a:extLst>
          </p:cNvPr>
          <p:cNvCxnSpPr>
            <a:cxnSpLocks/>
          </p:cNvCxnSpPr>
          <p:nvPr/>
        </p:nvCxnSpPr>
        <p:spPr>
          <a:xfrm>
            <a:off x="3981157" y="3354837"/>
            <a:ext cx="2870217" cy="1336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F6E79-38FB-4535-AF0E-56A707DF43E2}"/>
              </a:ext>
            </a:extLst>
          </p:cNvPr>
          <p:cNvSpPr/>
          <p:nvPr/>
        </p:nvSpPr>
        <p:spPr>
          <a:xfrm>
            <a:off x="359628" y="3733008"/>
            <a:ext cx="409982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para verificar se campo está inválido e teve foco. Para ser utilizado pelo </a:t>
            </a:r>
            <a:r>
              <a:rPr lang="pt-BR" b="1" dirty="0">
                <a:solidFill>
                  <a:schemeClr val="bg1"/>
                </a:solidFill>
              </a:rPr>
              <a:t>ngIF</a:t>
            </a:r>
            <a:r>
              <a:rPr lang="pt-BR" dirty="0">
                <a:solidFill>
                  <a:schemeClr val="bg1"/>
                </a:solidFill>
              </a:rPr>
              <a:t> do HTML.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AE0864-B822-4C15-BC06-C6A9A2E12FF3}"/>
              </a:ext>
            </a:extLst>
          </p:cNvPr>
          <p:cNvCxnSpPr>
            <a:cxnSpLocks/>
          </p:cNvCxnSpPr>
          <p:nvPr/>
        </p:nvCxnSpPr>
        <p:spPr>
          <a:xfrm>
            <a:off x="4269003" y="4533098"/>
            <a:ext cx="1310162" cy="117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94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A0BC8-BB61-4564-A08C-DCEE6417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18" y="1622311"/>
            <a:ext cx="6829425" cy="46005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85327B-ECEE-44B1-9F42-D9BBE884D5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E0360F-908D-4828-A131-BD9F29D312C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 - Validações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A370CA-42E8-48AE-A709-F262CDB90FE1}"/>
              </a:ext>
            </a:extLst>
          </p:cNvPr>
          <p:cNvSpPr/>
          <p:nvPr/>
        </p:nvSpPr>
        <p:spPr>
          <a:xfrm>
            <a:off x="516114" y="1209983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 HTML.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B6F7B-1555-4B02-80A2-605A0C3C98F0}"/>
              </a:ext>
            </a:extLst>
          </p:cNvPr>
          <p:cNvSpPr/>
          <p:nvPr/>
        </p:nvSpPr>
        <p:spPr>
          <a:xfrm>
            <a:off x="888459" y="2635707"/>
            <a:ext cx="32669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Chamar a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e passar o nome do campo a ser validado.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E6943B-E7DA-4F37-8F89-9373ACB15C59}"/>
              </a:ext>
            </a:extLst>
          </p:cNvPr>
          <p:cNvCxnSpPr>
            <a:cxnSpLocks/>
          </p:cNvCxnSpPr>
          <p:nvPr/>
        </p:nvCxnSpPr>
        <p:spPr>
          <a:xfrm flipV="1">
            <a:off x="3713871" y="3291841"/>
            <a:ext cx="2028845" cy="42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B7038-586C-4D8B-96D6-947DF6A60C99}"/>
              </a:ext>
            </a:extLst>
          </p:cNvPr>
          <p:cNvCxnSpPr/>
          <p:nvPr/>
        </p:nvCxnSpPr>
        <p:spPr>
          <a:xfrm>
            <a:off x="3713871" y="3720619"/>
            <a:ext cx="2028845" cy="108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194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608B0A8-BBEB-4DA8-A05A-AF2A7EF77B1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6DB3A-FB0B-4D4C-8D63-3734EB1F586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9E25C7-D6FC-4098-8E05-DE2B22AB3219}"/>
              </a:ext>
            </a:extLst>
          </p:cNvPr>
          <p:cNvSpPr/>
          <p:nvPr/>
        </p:nvSpPr>
        <p:spPr>
          <a:xfrm>
            <a:off x="962798" y="1277887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FF291-6F5A-4A76-99F6-5F5CA92A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774892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26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463234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853145"/>
            <a:ext cx="52142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Template Driven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Data Driven</a:t>
            </a: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</a:t>
            </a:r>
          </a:p>
          <a:p>
            <a:r>
              <a:rPr lang="pt-BR" dirty="0"/>
              <a:t>formulário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0155651-6400-42AB-BE28-5ECBD463073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B6AB018-5400-4E8D-9D54-4CDA6C9ABB7D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- Definição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84E3A-FF29-4113-A057-B86C2AB0390B}"/>
              </a:ext>
            </a:extLst>
          </p:cNvPr>
          <p:cNvSpPr/>
          <p:nvPr/>
        </p:nvSpPr>
        <p:spPr>
          <a:xfrm>
            <a:off x="888459" y="1278095"/>
            <a:ext cx="100065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Formulários são essenciais para qualquer aplicação web, pois sempre precisaremos criar telas para obter alguma entrada de dados de usuário;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angular possui uma série de controles para nos ajudar com essa tarefa.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Existem duas formas que o angular pode utilizadar para trabalhar com formulários: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Template Driven (Orientado a template) –formulário é criado e configurado no HTML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Data Driven (Orientado a dados ou Reativo) – formulário é criado programaticamente utilizando DOM/HMTL.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dois paradigmas arquitetônicos diferentes, com suas próprias vantagens e desvantagens.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D987D0-76F2-4381-AC2D-4FD26303A1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EE4828-7EA0-4689-986B-0AA4DD3DF3C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21A27-9032-47BE-9052-4861B0072B84}"/>
              </a:ext>
            </a:extLst>
          </p:cNvPr>
          <p:cNvSpPr/>
          <p:nvPr/>
        </p:nvSpPr>
        <p:spPr>
          <a:xfrm>
            <a:off x="962798" y="1203120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detalhar os conceitos vamos criar um “Cadastro de Alunos”.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com formulário template (template Driven) e depois com formulário Reativo (data driven).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1627E-7EB4-4CE4-AE69-7E46E00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71" y="3047293"/>
            <a:ext cx="3105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47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7589436-7780-484D-A198-2F72445832C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71BEAFA-5FD8-4152-9E47-BFD28D4A67DF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 - Definição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7733F-0D48-40FE-864C-4573745AF718}"/>
              </a:ext>
            </a:extLst>
          </p:cNvPr>
          <p:cNvSpPr/>
          <p:nvPr/>
        </p:nvSpPr>
        <p:spPr>
          <a:xfrm>
            <a:off x="888459" y="5433020"/>
            <a:ext cx="5608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validação, como por exemplo os campos obrigatórios, tamanho minimo e máximo.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277BA-29FD-4AAB-BE94-EF2734C9CCC6}"/>
              </a:ext>
            </a:extLst>
          </p:cNvPr>
          <p:cNvSpPr/>
          <p:nvPr/>
        </p:nvSpPr>
        <p:spPr>
          <a:xfrm>
            <a:off x="983161" y="4235472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template HTML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BF9F0-1C61-4512-84D5-19CFFFA5C7DA}"/>
              </a:ext>
            </a:extLst>
          </p:cNvPr>
          <p:cNvSpPr/>
          <p:nvPr/>
        </p:nvSpPr>
        <p:spPr>
          <a:xfrm>
            <a:off x="983161" y="1877936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HTML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B2D2B-C63B-4373-9D72-AD1876C93EC6}"/>
              </a:ext>
            </a:extLst>
          </p:cNvPr>
          <p:cNvSpPr/>
          <p:nvPr/>
        </p:nvSpPr>
        <p:spPr>
          <a:xfrm>
            <a:off x="6265062" y="1838917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são submetidos com ngSubmit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B205B-3810-45EA-87BE-6CE117F3BF3B}"/>
              </a:ext>
            </a:extLst>
          </p:cNvPr>
          <p:cNvSpPr/>
          <p:nvPr/>
        </p:nvSpPr>
        <p:spPr>
          <a:xfrm>
            <a:off x="6265062" y="2990603"/>
            <a:ext cx="56080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Devemos criar variável local e passar a referência do formulário para um método que será responsável por submeter via função typescript.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D41E2-3129-4E15-A395-8403722E9634}"/>
              </a:ext>
            </a:extLst>
          </p:cNvPr>
          <p:cNvSpPr/>
          <p:nvPr/>
        </p:nvSpPr>
        <p:spPr>
          <a:xfrm>
            <a:off x="888459" y="2981109"/>
            <a:ext cx="4485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Usando os atributos do HTML 5 para construir o formulário.</a:t>
            </a:r>
          </a:p>
        </p:txBody>
      </p:sp>
    </p:spTree>
    <p:extLst>
      <p:ext uri="{BB962C8B-B14F-4D97-AF65-F5344CB8AC3E}">
        <p14:creationId xmlns:p14="http://schemas.microsoft.com/office/powerpoint/2010/main" val="27386396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iniciar criando o componente para o Template Driven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form-template-driven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alterar HTML do componente </a:t>
            </a:r>
            <a:r>
              <a:rPr lang="pt-BR" sz="2000" b="1" dirty="0">
                <a:solidFill>
                  <a:schemeClr val="bg1"/>
                </a:solidFill>
              </a:rPr>
              <a:t>app.component.html</a:t>
            </a:r>
            <a:r>
              <a:rPr lang="pt-BR" sz="2000" dirty="0">
                <a:solidFill>
                  <a:schemeClr val="bg1"/>
                </a:solidFill>
              </a:rPr>
              <a:t>  colocando o seletor do novo componente criado.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D294E-A07F-4870-A6C7-9145AEA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0F5B7-869B-453E-A516-B8E2EEAE692A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7C66E-BD6F-4F9D-9056-A5005507F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181" y="3676919"/>
            <a:ext cx="6609315" cy="8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13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construir um formulário HTML padrão, e utilizar as classes do bootstrap.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Com o título “Cadastro de Alunos” e os campos Nome, Email e o Botão Gravar.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ECB32-206A-4A43-B479-AA59B2A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713" y="3186837"/>
            <a:ext cx="310515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DB5872-7B37-4B15-8F5B-374A18EB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85" y="2937930"/>
            <a:ext cx="7124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2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BB0AF8-A17F-4706-8F10-DFED45B0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944AC5-8DCD-4C95-809B-759237BC7EAF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4058E-468E-4CE7-A183-EEA291EA6039}"/>
              </a:ext>
            </a:extLst>
          </p:cNvPr>
          <p:cNvSpPr/>
          <p:nvPr/>
        </p:nvSpPr>
        <p:spPr>
          <a:xfrm>
            <a:off x="888459" y="918454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FormsModule,  que contém as diretivas de tratamento de Formulários.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E2880-1FD5-4281-89E7-21042115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52" y="2147520"/>
            <a:ext cx="5000625" cy="3829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9DC1B3-6BE4-4269-9C6D-E3383587B87B}"/>
              </a:ext>
            </a:extLst>
          </p:cNvPr>
          <p:cNvSpPr/>
          <p:nvPr/>
        </p:nvSpPr>
        <p:spPr>
          <a:xfrm>
            <a:off x="2448193" y="2803736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35E2BB-D0CF-480C-8622-AEA22BF608CE}"/>
              </a:ext>
            </a:extLst>
          </p:cNvPr>
          <p:cNvSpPr/>
          <p:nvPr/>
        </p:nvSpPr>
        <p:spPr>
          <a:xfrm>
            <a:off x="2395546" y="4612430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80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1078</Words>
  <Application>Microsoft Office PowerPoint</Application>
  <PresentationFormat>Widescreen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200</cp:revision>
  <dcterms:created xsi:type="dcterms:W3CDTF">2018-03-08T20:56:03Z</dcterms:created>
  <dcterms:modified xsi:type="dcterms:W3CDTF">2018-04-12T14:04:00Z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